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63" r:id="rId4"/>
    <p:sldId id="269" r:id="rId5"/>
    <p:sldId id="266" r:id="rId6"/>
    <p:sldId id="258" r:id="rId7"/>
    <p:sldId id="272" r:id="rId8"/>
    <p:sldId id="261" r:id="rId9"/>
    <p:sldId id="262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4"/>
    <p:restoredTop sz="84917"/>
  </p:normalViewPr>
  <p:slideViewPr>
    <p:cSldViewPr snapToGrid="0" snapToObjects="1">
      <p:cViewPr varScale="1">
        <p:scale>
          <a:sx n="94" d="100"/>
          <a:sy n="94" d="100"/>
        </p:scale>
        <p:origin x="4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480FD-D735-414D-BDCF-AAF4A91AB7E8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AD3E3-0CC3-2845-9173-E6CAC5AB5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372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AD3E3-0CC3-2845-9173-E6CAC5AB508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21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AD3E3-0CC3-2845-9173-E6CAC5AB508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232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Claudia </a:t>
            </a:r>
            <a:r>
              <a:rPr lang="de-DE" dirty="0" err="1"/>
              <a:t>Schai</a:t>
            </a:r>
            <a:r>
              <a:rPr lang="de-DE" dirty="0"/>
              <a:t>, Leitung und Hauptverantwortung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Jasmin </a:t>
            </a:r>
            <a:r>
              <a:rPr lang="de-DE" dirty="0" err="1"/>
              <a:t>Flühler</a:t>
            </a:r>
            <a:r>
              <a:rPr lang="de-DE" dirty="0"/>
              <a:t>, Assistenz und ebenso die Spielgruppenausbildung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Julia </a:t>
            </a:r>
            <a:r>
              <a:rPr lang="de-DE" dirty="0" err="1"/>
              <a:t>Wüller</a:t>
            </a:r>
            <a:r>
              <a:rPr lang="de-DE" dirty="0"/>
              <a:t>, </a:t>
            </a:r>
            <a:r>
              <a:rPr lang="de-DE" dirty="0" err="1"/>
              <a:t>leitung</a:t>
            </a:r>
            <a:r>
              <a:rPr lang="de-DE" dirty="0"/>
              <a:t> der </a:t>
            </a:r>
            <a:r>
              <a:rPr lang="de-DE" dirty="0" err="1"/>
              <a:t>TaFF</a:t>
            </a:r>
            <a:r>
              <a:rPr lang="de-DE" dirty="0"/>
              <a:t> Weggis ab und zu auch in der Spielgruppe anzutreffen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AD3E3-0CC3-2845-9173-E6CAC5AB508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706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Seit April 2021 an der </a:t>
            </a:r>
            <a:r>
              <a:rPr lang="de-DE" dirty="0" err="1"/>
              <a:t>Rigiblickstrasse</a:t>
            </a:r>
            <a:r>
              <a:rPr lang="de-DE" dirty="0"/>
              <a:t> 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Kita, Hort und Spielgruppe unter einem Dach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AD3E3-0CC3-2845-9173-E6CAC5AB508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22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AD3E3-0CC3-2845-9173-E6CAC5AB508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0276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4648C5-5E6A-6C41-A809-F898702EC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D65CBB1-AFE6-7F4D-87D1-1FCFE9D4F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A9BB93-A360-454C-A82D-31EBCDC5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12F4-37B1-B449-8380-842C91AC9DB7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776416-3429-9C41-9554-D15B8B9E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AF6810-471D-EE4D-A143-82F30C5D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EEBB-37FE-2E4F-B3D6-29D9CB3649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57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507841-3FBE-F244-88C5-644AAFDA6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010B44D-E7D1-CD48-AA16-FD5423977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E82CB7-3B9F-8243-9EFC-40C04168C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12F4-37B1-B449-8380-842C91AC9DB7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FF4653-B825-4144-A7E1-06F3A799A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1A419E-F1F8-7848-B44F-FC25A960B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EEBB-37FE-2E4F-B3D6-29D9CB3649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713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0355749-9966-6D4D-98C5-6199A534D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C063365-F271-3C4E-B755-82824A6AD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C52B78-B205-B04B-B52F-640C44196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12F4-37B1-B449-8380-842C91AC9DB7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2100E7-B60E-8F4D-9469-5ACD4532B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493DC0-0019-F446-9FDE-FD7B2DDE9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EEBB-37FE-2E4F-B3D6-29D9CB3649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24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8F0EE-4832-D44A-931A-FE61B165F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0E2BA4-CAB5-BE46-82B2-A01F8616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1E2A5B-A820-0744-812A-8430203CE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12F4-37B1-B449-8380-842C91AC9DB7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A422E1-5E17-104A-BDE6-5D85184EA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450602-A402-584D-AF1E-928F6B100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EEBB-37FE-2E4F-B3D6-29D9CB3649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58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24B33-E94F-E048-9AE6-15CD53A07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4956C8-D681-B74F-AD05-E68CBCF2D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1018F3-A958-2249-AFBF-9CCC47301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12F4-37B1-B449-8380-842C91AC9DB7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04A2FC-0C14-F245-AA39-936D34C4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1B4CEA-6195-DA4C-BCCA-CDC92572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EEBB-37FE-2E4F-B3D6-29D9CB3649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003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88E10D-DDF1-6648-BFD1-849F3FE6F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B03180-BCB9-0840-9B09-E8FA8B76C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8A7EB99-3AE6-924E-9145-984E6F76E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BC71C7-BB24-394F-9739-D2BF0E383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12F4-37B1-B449-8380-842C91AC9DB7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C3F6CB-BF33-044B-930E-3645FCBD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6790C81-ECBF-0E41-89EB-478EE1933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EEBB-37FE-2E4F-B3D6-29D9CB3649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78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2BC47-1CBF-524C-8B31-76B4F0B2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FC0B1A-6D2F-2043-A408-6E742326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BBA6574-55EF-9C4C-8A41-0D1810B67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25837C0-AA6C-7F42-A52A-EA6C993B4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59AF45D-5921-D947-895D-4E4C2F07A9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A2B3642-A40C-884C-9CED-BBB8AAB50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12F4-37B1-B449-8380-842C91AC9DB7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755B1D2-666F-304D-820E-45C39CA9D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1268898-2F05-9344-BCC2-B2B68957E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EEBB-37FE-2E4F-B3D6-29D9CB3649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8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DA681-F14E-F64E-B456-718FB22F8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B42011C-B48E-8A43-A2A5-5D178593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12F4-37B1-B449-8380-842C91AC9DB7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4CF42F-5545-2E48-A884-361101AA1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181E0F-1993-5B41-ACEA-605DF8FFA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EEBB-37FE-2E4F-B3D6-29D9CB3649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77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A724BAC-8F44-6845-948E-090A4567D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12F4-37B1-B449-8380-842C91AC9DB7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69A382A-9214-244E-837D-015C22D01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EFCBFE-015A-7549-851C-A790B035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EEBB-37FE-2E4F-B3D6-29D9CB3649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98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9C2F95-86F2-F14F-9D90-3CB9899A8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E5D615-D4C6-5748-B8AE-8BCE663DB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5178D12-9805-C143-9347-2498CBD16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01CD376-16DA-EF4A-82F6-14E71BCA2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12F4-37B1-B449-8380-842C91AC9DB7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688E6F7-7B18-7740-BA6D-460F7F3E7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B6E392-DA26-F844-9D21-248A50A3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EEBB-37FE-2E4F-B3D6-29D9CB3649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6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BBA844-BD38-254C-84E4-F557A862A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225BD07-F0B6-7D40-BBC8-057DCE23F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E616A47-18FE-6F4F-A6E5-727E08F60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4AAD4E3-585B-5641-A258-AF6FFF17E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12F4-37B1-B449-8380-842C91AC9DB7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29177C-F097-3145-A6FF-2828F406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62C443-CA1E-934C-9A18-06762209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EEBB-37FE-2E4F-B3D6-29D9CB3649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761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9BCC499-5FC7-084C-B3F4-64BEBD5BA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2BA8CF-F815-9345-AE8E-31BCB1FCE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573889-AFC8-3C4A-9502-B7C0D4805D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412F4-37B1-B449-8380-842C91AC9DB7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AFD6A2-A54B-3D46-BEB7-00D2E625CF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AF8438-3F23-2441-ADB2-B80716ECC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FEEBB-37FE-2E4F-B3D6-29D9CB3649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67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https://taff-schweiz.ch/taff/wp-content/themes/taff-schweiz/img/footer_neu_reduziert.png" TargetMode="External"/><Relationship Id="rId5" Type="http://schemas.openxmlformats.org/officeDocument/2006/relationships/image" Target="../media/image2.png"/><Relationship Id="rId4" Type="http://schemas.openxmlformats.org/officeDocument/2006/relationships/image" Target="https://taff-schweiz.ch/taff/wp-content/uploads/2016/02/header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https://taff-schweiz.ch/taff/wp-content/uploads/2016/02/header.jpg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emf"/><Relationship Id="rId4" Type="http://schemas.openxmlformats.org/officeDocument/2006/relationships/image" Target="https://taff-schweiz.ch/taff/wp-content/uploads/2016/02/header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15.jpg"/><Relationship Id="rId5" Type="http://schemas.openxmlformats.org/officeDocument/2006/relationships/image" Target="../media/image6.emf"/><Relationship Id="rId10" Type="http://schemas.openxmlformats.org/officeDocument/2006/relationships/image" Target="../media/image14.jpg"/><Relationship Id="rId4" Type="http://schemas.openxmlformats.org/officeDocument/2006/relationships/image" Target="https://taff-schweiz.ch/taff/wp-content/uploads/2016/02/header.jpg" TargetMode="External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https://taff-schweiz.ch/taff/wp-content/uploads/2016/02/header.jpg" TargetMode="External"/><Relationship Id="rId3" Type="http://schemas.openxmlformats.org/officeDocument/2006/relationships/image" Target="../media/image16.emf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17.emf"/><Relationship Id="rId9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6.emf"/><Relationship Id="rId7" Type="http://schemas.openxmlformats.org/officeDocument/2006/relationships/image" Target="../media/image20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https://taff-schweiz.ch/taff/wp-content/uploads/2016/02/header.jpg" TargetMode="Externa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https://taff-schweiz.ch/taff/wp-content/uploads/2016/02/header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s://taff-schweiz.ch/taff/wp-content/uploads/2016/02/heade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hyperlink" Target="http://www.taff-schweiz.ch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https://taff-schweiz.ch/taff/wp-content/uploads/2016/02/header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D033E-F63A-8442-9D4A-3AA33E6C1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6979" y="1122363"/>
            <a:ext cx="9391425" cy="2387600"/>
          </a:xfrm>
        </p:spPr>
        <p:txBody>
          <a:bodyPr>
            <a:normAutofit/>
          </a:bodyPr>
          <a:lstStyle/>
          <a:p>
            <a:r>
              <a:rPr lang="de-DE" sz="3200" dirty="0">
                <a:latin typeface="Century Gothic" panose="020B0502020202020204" pitchFamily="34" charset="0"/>
              </a:rPr>
              <a:t>Spielgruppe </a:t>
            </a:r>
            <a:r>
              <a:rPr lang="de-DE" sz="3200" dirty="0" err="1">
                <a:latin typeface="Century Gothic" panose="020B0502020202020204" pitchFamily="34" charset="0"/>
              </a:rPr>
              <a:t>Sunnestrahl</a:t>
            </a:r>
            <a:endParaRPr lang="de-DE" sz="3200" dirty="0">
              <a:latin typeface="Century Gothic" panose="020B0502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01585C-B29A-4F49-B88D-9EA586169A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latin typeface="Century Gothic" panose="020B0502020202020204" pitchFamily="34" charset="0"/>
              </a:rPr>
              <a:t>Julia </a:t>
            </a:r>
            <a:r>
              <a:rPr lang="de-DE" dirty="0" err="1">
                <a:latin typeface="Century Gothic" panose="020B0502020202020204" pitchFamily="34" charset="0"/>
              </a:rPr>
              <a:t>Wüller</a:t>
            </a:r>
            <a:endParaRPr lang="de-DE" dirty="0">
              <a:latin typeface="Century Gothic" panose="020B0502020202020204" pitchFamily="34" charset="0"/>
            </a:endParaRP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2B1E63DB-8BEF-8441-B093-8919EEA19D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6277" y="4344735"/>
            <a:ext cx="12266496" cy="2513266"/>
            <a:chOff x="-510" y="14220"/>
            <a:chExt cx="13031" cy="2670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7B188E72-9F71-3A4C-9355-EEF8C6C2C92D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3" r:link="rId4">
              <a:lum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848" r="70" b="4041"/>
            <a:stretch>
              <a:fillRect/>
            </a:stretch>
          </p:blipFill>
          <p:spPr bwMode="auto">
            <a:xfrm>
              <a:off x="-503" y="16424"/>
              <a:ext cx="130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taff footer">
              <a:extLst>
                <a:ext uri="{FF2B5EF4-FFF2-40B4-BE49-F238E27FC236}">
                  <a16:creationId xmlns:a16="http://schemas.microsoft.com/office/drawing/2014/main" id="{B226D25B-02D5-694E-B936-F705D7E57990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" y="14220"/>
              <a:ext cx="11977" cy="2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496F7E42-E381-5746-80BF-C0153FFE8387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3" r:link="rId4">
              <a:lum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848" r="70" b="4041"/>
            <a:stretch>
              <a:fillRect/>
            </a:stretch>
          </p:blipFill>
          <p:spPr bwMode="auto">
            <a:xfrm>
              <a:off x="-510" y="16657"/>
              <a:ext cx="130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Bild 2" descr="KINGSTON:TaFF Holding:Logo_Lilly&amp;Oli:entwufC.pdf">
            <a:extLst>
              <a:ext uri="{FF2B5EF4-FFF2-40B4-BE49-F238E27FC236}">
                <a16:creationId xmlns:a16="http://schemas.microsoft.com/office/drawing/2014/main" id="{6A1CFDFD-0E6F-9B40-9D9F-9E07B98A326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11" y="219322"/>
            <a:ext cx="3415575" cy="1727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729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08F42-1853-414A-9E81-84F1F72CE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393" y="1056670"/>
            <a:ext cx="6396405" cy="769436"/>
          </a:xfrm>
        </p:spPr>
        <p:txBody>
          <a:bodyPr>
            <a:norm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7A7C55-4715-1B43-A188-95C5F6094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232" y="2003536"/>
            <a:ext cx="9126967" cy="3304671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Century Gothic" panose="020B0502020202020204" pitchFamily="34" charset="0"/>
              </a:rPr>
              <a:t>Team</a:t>
            </a:r>
          </a:p>
          <a:p>
            <a:r>
              <a:rPr lang="de-DE" sz="2400" dirty="0">
                <a:latin typeface="Century Gothic" panose="020B0502020202020204" pitchFamily="34" charset="0"/>
              </a:rPr>
              <a:t>Räumlichkeiten</a:t>
            </a:r>
          </a:p>
          <a:p>
            <a:r>
              <a:rPr lang="de-DE" sz="2400" dirty="0">
                <a:latin typeface="Century Gothic" panose="020B0502020202020204" pitchFamily="34" charset="0"/>
              </a:rPr>
              <a:t>Zeiten</a:t>
            </a:r>
          </a:p>
          <a:p>
            <a:r>
              <a:rPr lang="de-DE" sz="2400" dirty="0">
                <a:latin typeface="Century Gothic" panose="020B0502020202020204" pitchFamily="34" charset="0"/>
              </a:rPr>
              <a:t>Ablauf</a:t>
            </a:r>
          </a:p>
          <a:p>
            <a:r>
              <a:rPr lang="de-DE" sz="2400" dirty="0">
                <a:latin typeface="Century Gothic" panose="020B0502020202020204" pitchFamily="34" charset="0"/>
              </a:rPr>
              <a:t>Frühe Sprachförderung</a:t>
            </a:r>
          </a:p>
          <a:p>
            <a:r>
              <a:rPr lang="de-DE" sz="2400" dirty="0">
                <a:latin typeface="Century Gothic" panose="020B0502020202020204" pitchFamily="34" charset="0"/>
              </a:rPr>
              <a:t>Anmeldung</a:t>
            </a:r>
          </a:p>
          <a:p>
            <a:endParaRPr lang="de-DE" sz="2400" dirty="0">
              <a:latin typeface="Century Gothic" panose="020B0502020202020204" pitchFamily="34" charset="0"/>
            </a:endParaRPr>
          </a:p>
          <a:p>
            <a:endParaRPr lang="de-DE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DE" sz="2400" dirty="0">
              <a:latin typeface="Century Gothic" panose="020B0502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308E1B2-3549-DC4D-817A-384FA4692D2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5" b="48105"/>
          <a:stretch/>
        </p:blipFill>
        <p:spPr bwMode="auto">
          <a:xfrm>
            <a:off x="0" y="4200938"/>
            <a:ext cx="3113938" cy="28317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Bild 2" descr="KINGSTON:TaFF Holding:Logo_Lilly&amp;Oli:entwufC.pdf">
            <a:extLst>
              <a:ext uri="{FF2B5EF4-FFF2-40B4-BE49-F238E27FC236}">
                <a16:creationId xmlns:a16="http://schemas.microsoft.com/office/drawing/2014/main" id="{0AE56C01-5CC6-3047-A862-BD5CB897A1D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89" t="1" b="43895"/>
          <a:stretch/>
        </p:blipFill>
        <p:spPr bwMode="auto">
          <a:xfrm>
            <a:off x="8782670" y="656696"/>
            <a:ext cx="1832321" cy="15372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B925473D-4126-DF40-93BC-1FE5D8B85579}"/>
              </a:ext>
            </a:extLst>
          </p:cNvPr>
          <p:cNvPicPr/>
          <p:nvPr/>
        </p:nvPicPr>
        <p:blipFill>
          <a:blip r:embed="rId5" r:link="rId6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8" r="70" b="4041"/>
          <a:stretch>
            <a:fillRect/>
          </a:stretch>
        </p:blipFill>
        <p:spPr bwMode="auto">
          <a:xfrm>
            <a:off x="0" y="6652591"/>
            <a:ext cx="12192000" cy="20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8A0FA40-8409-2644-BC51-FED86DA82596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7439799" y="6307707"/>
            <a:ext cx="1313180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592638D-A866-9D4F-8209-597AC1AA9B5D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1262160" y="6297970"/>
            <a:ext cx="1433824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7126180-DC72-1542-930B-6C348AEDB1B2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2662829" y="6326670"/>
            <a:ext cx="1458346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42F5DC1-8674-6C43-9D02-882DF56CB58C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6393221" y="6311319"/>
            <a:ext cx="1046578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4AA20E7-2DF4-D14E-B1AA-4921B5444246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4035926" y="6327063"/>
            <a:ext cx="1134227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5663CFE-8EC9-364B-96AC-FC2488B7F6AF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5128412" y="6307706"/>
            <a:ext cx="1295344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85793EB8-2414-1442-97DA-B89B3F399363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10880391" y="6266500"/>
            <a:ext cx="1313180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451D84E-BED4-4045-AEE9-8600CB06CDA8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9853164" y="6285348"/>
            <a:ext cx="1046578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0F0757C1-0664-0440-9762-A12CE756E693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8752979" y="6285348"/>
            <a:ext cx="1134227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4CD4B50-0D37-AA40-AA02-19DF0150317D}"/>
              </a:ext>
            </a:extLst>
          </p:cNvPr>
          <p:cNvSpPr/>
          <p:nvPr/>
        </p:nvSpPr>
        <p:spPr>
          <a:xfrm>
            <a:off x="9342783" y="2093843"/>
            <a:ext cx="487886" cy="167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10706391-A456-444B-94E1-F0F2B4C17984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1" t="31310" r="42795" b="54372"/>
          <a:stretch/>
        </p:blipFill>
        <p:spPr bwMode="auto">
          <a:xfrm>
            <a:off x="9877716" y="5668027"/>
            <a:ext cx="1102095" cy="1020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737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>
            <a:extLst>
              <a:ext uri="{FF2B5EF4-FFF2-40B4-BE49-F238E27FC236}">
                <a16:creationId xmlns:a16="http://schemas.microsoft.com/office/drawing/2014/main" id="{DE84A2B4-30C5-FD49-AFB8-22A6C1ED0438}"/>
              </a:ext>
            </a:extLst>
          </p:cNvPr>
          <p:cNvPicPr/>
          <p:nvPr/>
        </p:nvPicPr>
        <p:blipFill>
          <a:blip r:embed="rId3" r:link="rId4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8" r="70" b="4041"/>
          <a:stretch>
            <a:fillRect/>
          </a:stretch>
        </p:blipFill>
        <p:spPr bwMode="auto">
          <a:xfrm>
            <a:off x="0" y="6652591"/>
            <a:ext cx="12192000" cy="20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E399733C-3636-1F47-8EE7-4FB1A2AE2B58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0" y="6272447"/>
            <a:ext cx="1433824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143BD0C-C79E-BF44-A5A6-22B1D58C3A3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1433824" y="6272446"/>
            <a:ext cx="1324402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2F3747A9-6881-6547-B8A8-5614137A4DB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2723244" y="6307272"/>
            <a:ext cx="1433824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0A4A1580-72C4-0242-810F-48402FA5A5CB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4137633" y="6313755"/>
            <a:ext cx="1433824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5D7D3E54-D806-B943-9210-25EFADB9938D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5534384" y="6322464"/>
            <a:ext cx="1496066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711231C8-2DB5-2D4D-B4F1-EBF98785043A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6970171" y="6310624"/>
            <a:ext cx="2319451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AE2B5705-9600-2941-A624-568BC508EB73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9230051" y="6322464"/>
            <a:ext cx="1582305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F4D52C68-B07E-7A44-893E-F39A005FE567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10785266" y="6306644"/>
            <a:ext cx="1433824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2778167-297B-A079-5576-099F8CA6D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37" y="559808"/>
            <a:ext cx="2716548" cy="407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396E66A-B883-07D9-07AB-E5BD1F12B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726" y="559808"/>
            <a:ext cx="2716548" cy="407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1DE85FC9-4396-4025-D9D3-EFC38D23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34" y="559807"/>
            <a:ext cx="2714663" cy="407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675FF75-EE13-442A-6BB9-DAB9C781EF6C}"/>
              </a:ext>
            </a:extLst>
          </p:cNvPr>
          <p:cNvSpPr txBox="1"/>
          <p:nvPr/>
        </p:nvSpPr>
        <p:spPr>
          <a:xfrm>
            <a:off x="891437" y="4897677"/>
            <a:ext cx="271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Claudia </a:t>
            </a:r>
            <a:r>
              <a:rPr lang="de-DE" b="1" dirty="0" err="1">
                <a:latin typeface="Century Gothic" panose="020B0502020202020204" pitchFamily="34" charset="0"/>
              </a:rPr>
              <a:t>Schai</a:t>
            </a:r>
            <a:r>
              <a:rPr lang="de-DE" b="1" dirty="0">
                <a:latin typeface="Century Gothic" panose="020B0502020202020204" pitchFamily="34" charset="0"/>
              </a:rPr>
              <a:t> 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sz="1400" dirty="0">
                <a:latin typeface="Century Gothic" panose="020B0502020202020204" pitchFamily="34" charset="0"/>
              </a:rPr>
              <a:t>Spielgruppenleitung seit 2006</a:t>
            </a:r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EDBE984-208B-4975-393F-B8851A52D047}"/>
              </a:ext>
            </a:extLst>
          </p:cNvPr>
          <p:cNvSpPr txBox="1"/>
          <p:nvPr/>
        </p:nvSpPr>
        <p:spPr>
          <a:xfrm>
            <a:off x="4737726" y="4961930"/>
            <a:ext cx="2716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Jasmin </a:t>
            </a:r>
            <a:r>
              <a:rPr lang="de-DE" b="1" dirty="0" err="1">
                <a:latin typeface="Century Gothic" panose="020B0502020202020204" pitchFamily="34" charset="0"/>
              </a:rPr>
              <a:t>Flühler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sz="1400" dirty="0">
                <a:latin typeface="Century Gothic" panose="020B0502020202020204" pitchFamily="34" charset="0"/>
              </a:rPr>
              <a:t>Assistenz Spielgruppenausbildung seit 2005</a:t>
            </a:r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9714458-CD2D-A325-DB8D-63D692F0DBAF}"/>
              </a:ext>
            </a:extLst>
          </p:cNvPr>
          <p:cNvSpPr txBox="1"/>
          <p:nvPr/>
        </p:nvSpPr>
        <p:spPr>
          <a:xfrm>
            <a:off x="8492849" y="5011946"/>
            <a:ext cx="27165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Julia </a:t>
            </a:r>
            <a:r>
              <a:rPr lang="de-DE" b="1" dirty="0" err="1">
                <a:latin typeface="Century Gothic" panose="020B0502020202020204" pitchFamily="34" charset="0"/>
              </a:rPr>
              <a:t>Wüller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sz="1400" dirty="0">
                <a:latin typeface="Century Gothic" panose="020B0502020202020204" pitchFamily="34" charset="0"/>
              </a:rPr>
              <a:t>Pädagogische Leiterin </a:t>
            </a:r>
            <a:r>
              <a:rPr lang="de-DE" sz="1400" dirty="0" err="1">
                <a:latin typeface="Century Gothic" panose="020B0502020202020204" pitchFamily="34" charset="0"/>
              </a:rPr>
              <a:t>TaFF</a:t>
            </a:r>
            <a:r>
              <a:rPr lang="de-DE" sz="1400" dirty="0">
                <a:latin typeface="Century Gothic" panose="020B0502020202020204" pitchFamily="34" charset="0"/>
              </a:rPr>
              <a:t> Weggis seit 2020</a:t>
            </a:r>
            <a:endParaRPr lang="de-D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23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580AF8-806F-6F42-8A60-738ACC99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53" y="298448"/>
            <a:ext cx="7872046" cy="1009651"/>
          </a:xfrm>
        </p:spPr>
        <p:txBody>
          <a:bodyPr/>
          <a:lstStyle/>
          <a:p>
            <a:r>
              <a:rPr lang="de-DE" dirty="0"/>
              <a:t>Räumlichkeiten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55BFB50-20EF-1E40-9162-2678C10A0A0D}"/>
              </a:ext>
            </a:extLst>
          </p:cNvPr>
          <p:cNvPicPr/>
          <p:nvPr/>
        </p:nvPicPr>
        <p:blipFill>
          <a:blip r:embed="rId3" r:link="rId4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8" r="70" b="4041"/>
          <a:stretch>
            <a:fillRect/>
          </a:stretch>
        </p:blipFill>
        <p:spPr bwMode="auto">
          <a:xfrm>
            <a:off x="0" y="6657609"/>
            <a:ext cx="121920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8FD6F21-5AE4-9946-8D86-9B4E17B6FC92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0" y="6316931"/>
            <a:ext cx="1134227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51FD96B-8A93-B943-A817-2D8DEA6E3891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1134227" y="6316931"/>
            <a:ext cx="1431235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79A8DA0-AD6B-DE46-A4AF-8631E11EFDC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2530662" y="6292533"/>
            <a:ext cx="1431234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7399C1F-D74A-674B-9231-00F3FC926BF2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3961896" y="6292532"/>
            <a:ext cx="1294360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A99F212-755E-994B-966F-1F75D998E50A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5136986" y="6299488"/>
            <a:ext cx="1134227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E891266-9B55-E54C-B76E-F4AE7D271EE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6271213" y="6292531"/>
            <a:ext cx="1500172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45680B8-FA27-9547-8473-AAA094F153D1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7708510" y="6292530"/>
            <a:ext cx="1134227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BF6AE47-9862-A64E-AC7C-ADB31E26ABF1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8822653" y="6292529"/>
            <a:ext cx="1346559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07BBE37-0DCC-354E-9957-45E5B52652F6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10149128" y="6299488"/>
            <a:ext cx="1134227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E6AEB3F-8FDC-A141-8554-B8770EDFECC6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11283355" y="6291017"/>
            <a:ext cx="908645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CAA26B4-2CE1-614F-A1D0-DAB964A19682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4" t="7912" r="29701" b="48426"/>
          <a:stretch/>
        </p:blipFill>
        <p:spPr bwMode="auto">
          <a:xfrm>
            <a:off x="0" y="4705091"/>
            <a:ext cx="1500173" cy="23207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B837031-8F09-D648-9E9F-82A46E2053A5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5" t="20567" r="64004" b="51586"/>
          <a:stretch/>
        </p:blipFill>
        <p:spPr bwMode="auto">
          <a:xfrm>
            <a:off x="10340302" y="5422739"/>
            <a:ext cx="908645" cy="1393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Bild 2" descr="KINGSTON:TaFF Holding:Logo_Lilly&amp;Oli:entwufC.pdf">
            <a:extLst>
              <a:ext uri="{FF2B5EF4-FFF2-40B4-BE49-F238E27FC236}">
                <a16:creationId xmlns:a16="http://schemas.microsoft.com/office/drawing/2014/main" id="{0AE56C01-5CC6-3047-A862-BD5CB897A1D2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89" t="1" b="43895"/>
          <a:stretch/>
        </p:blipFill>
        <p:spPr bwMode="auto">
          <a:xfrm>
            <a:off x="10385936" y="116768"/>
            <a:ext cx="1340715" cy="13349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D8C6742-9638-8247-BA15-FBE9B2E7CC2B}"/>
              </a:ext>
            </a:extLst>
          </p:cNvPr>
          <p:cNvSpPr/>
          <p:nvPr/>
        </p:nvSpPr>
        <p:spPr>
          <a:xfrm>
            <a:off x="10060228" y="2053652"/>
            <a:ext cx="914818" cy="240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2BD628D4-9056-E644-989E-DA0B116F5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DD14E0BA-94D7-8141-A592-041FD0886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7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18BDE37E-5D1B-9445-B36A-CD48ED444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84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A76DDBE1-1834-6C41-BBE4-66ECB22F8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053" y="54087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F54CAB4B-D6D5-9BDB-2351-C36D221221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25" y="1450441"/>
            <a:ext cx="4186751" cy="314006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8135EE2-47DF-77D4-F48B-38CF53A91B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910" y="3740701"/>
            <a:ext cx="3488196" cy="2616147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D219872B-8670-4552-75FB-AED4249C3E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51359" y="434930"/>
            <a:ext cx="4198632" cy="314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18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B9508CD-7125-DD49-8041-42E9F716371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4" t="7912" r="29701" b="48426"/>
          <a:stretch/>
        </p:blipFill>
        <p:spPr bwMode="auto">
          <a:xfrm>
            <a:off x="10200103" y="4573892"/>
            <a:ext cx="1978909" cy="2546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F406016-616A-434A-BA03-B9FA6E308D4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1" t="15512" r="55287" b="48415"/>
          <a:stretch/>
        </p:blipFill>
        <p:spPr bwMode="auto">
          <a:xfrm>
            <a:off x="8607812" y="4635009"/>
            <a:ext cx="1603513" cy="2484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Bild 2" descr="KINGSTON:TaFF Holding:Logo_Lilly&amp;Oli:entwufC.pdf">
            <a:extLst>
              <a:ext uri="{FF2B5EF4-FFF2-40B4-BE49-F238E27FC236}">
                <a16:creationId xmlns:a16="http://schemas.microsoft.com/office/drawing/2014/main" id="{0AE56C01-5CC6-3047-A862-BD5CB897A1D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89" t="1" b="43895"/>
          <a:stretch/>
        </p:blipFill>
        <p:spPr bwMode="auto">
          <a:xfrm flipH="1">
            <a:off x="52734" y="4529848"/>
            <a:ext cx="1586741" cy="1502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Bild 2" descr="KINGSTON:TaFF Holding:Logo_Lilly&amp;Oli:entwufC.pdf">
            <a:extLst>
              <a:ext uri="{FF2B5EF4-FFF2-40B4-BE49-F238E27FC236}">
                <a16:creationId xmlns:a16="http://schemas.microsoft.com/office/drawing/2014/main" id="{0AE56C01-5CC6-3047-A862-BD5CB897A1D2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1" r="26546" b="51376"/>
          <a:stretch/>
        </p:blipFill>
        <p:spPr bwMode="auto">
          <a:xfrm>
            <a:off x="9444625" y="292491"/>
            <a:ext cx="2437142" cy="1502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138C2AA2-EA76-B24F-BD93-12DA08DD96FB}"/>
              </a:ext>
            </a:extLst>
          </p:cNvPr>
          <p:cNvPicPr/>
          <p:nvPr/>
        </p:nvPicPr>
        <p:blipFill>
          <a:blip r:embed="rId7" r:link="rId8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8" r="70" b="4041"/>
          <a:stretch>
            <a:fillRect/>
          </a:stretch>
        </p:blipFill>
        <p:spPr bwMode="auto">
          <a:xfrm>
            <a:off x="0" y="6693797"/>
            <a:ext cx="12192000" cy="19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F5851C8-8D89-FE42-8D8A-F44679E03E3D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12988" y="6307706"/>
            <a:ext cx="1313180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3671EDA-1CD3-124E-882A-72DFEB58D678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7439799" y="6307707"/>
            <a:ext cx="1313180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A564F80-37F4-864A-A9BE-FDB0DACA5F4F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1280715" y="6341088"/>
            <a:ext cx="1433824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3A33872-4583-0942-BBEE-A9A78B8C216A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2639170" y="6308706"/>
            <a:ext cx="1458346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9F3B0B8-D750-A945-B939-94720FEA83B9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6393221" y="6311319"/>
            <a:ext cx="1046578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27F3802-6FE7-FF44-9936-6A948A95DA62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4035926" y="6327063"/>
            <a:ext cx="1134227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83D60D0-39FB-6240-8755-4BE16CAAC8F2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5136575" y="6327062"/>
            <a:ext cx="1325097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2356E5C3-B912-CA43-A3E4-7A3E976E8D8E}"/>
              </a:ext>
            </a:extLst>
          </p:cNvPr>
          <p:cNvSpPr/>
          <p:nvPr/>
        </p:nvSpPr>
        <p:spPr>
          <a:xfrm>
            <a:off x="8454887" y="5406887"/>
            <a:ext cx="298092" cy="1125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7CDE61D-003F-034A-B925-0F47C2DDBFBA}"/>
              </a:ext>
            </a:extLst>
          </p:cNvPr>
          <p:cNvSpPr/>
          <p:nvPr/>
        </p:nvSpPr>
        <p:spPr>
          <a:xfrm>
            <a:off x="1236741" y="1863516"/>
            <a:ext cx="805468" cy="209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itel 22">
            <a:extLst>
              <a:ext uri="{FF2B5EF4-FFF2-40B4-BE49-F238E27FC236}">
                <a16:creationId xmlns:a16="http://schemas.microsoft.com/office/drawing/2014/main" id="{39C30915-D70C-6645-9884-7A3D0612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8379"/>
            <a:ext cx="10515600" cy="905322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982FBC-10BD-1BF7-2BA8-82656E629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Century Gothic" panose="020B0502020202020204" pitchFamily="34" charset="0"/>
              </a:rPr>
              <a:t>Montag, 08.30-11.00h </a:t>
            </a:r>
          </a:p>
          <a:p>
            <a:r>
              <a:rPr lang="de-DE" dirty="0">
                <a:latin typeface="Century Gothic" panose="020B0502020202020204" pitchFamily="34" charset="0"/>
              </a:rPr>
              <a:t>Montag, 13.15-15.45h</a:t>
            </a:r>
          </a:p>
          <a:p>
            <a:r>
              <a:rPr lang="de-DE" dirty="0">
                <a:latin typeface="Century Gothic" panose="020B0502020202020204" pitchFamily="34" charset="0"/>
              </a:rPr>
              <a:t>Donnerstag, 08.30-11.00h</a:t>
            </a:r>
          </a:p>
          <a:p>
            <a:r>
              <a:rPr lang="de-DE" dirty="0">
                <a:latin typeface="Century Gothic" panose="020B0502020202020204" pitchFamily="34" charset="0"/>
              </a:rPr>
              <a:t>Donnerstag, 13.15 – 15.45h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Start September 2024 (Schuljahr 24/25)</a:t>
            </a:r>
          </a:p>
          <a:p>
            <a:r>
              <a:rPr lang="de-DE" dirty="0">
                <a:latin typeface="Century Gothic" panose="020B0502020202020204" pitchFamily="34" charset="0"/>
              </a:rPr>
              <a:t>Schulferien/Feiertage richten sich nach den Schulplan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900C63C-E3BF-49BD-F6D6-EE3A2C4F7CC2}"/>
              </a:ext>
            </a:extLst>
          </p:cNvPr>
          <p:cNvSpPr txBox="1">
            <a:spLocks/>
          </p:cNvSpPr>
          <p:nvPr/>
        </p:nvSpPr>
        <p:spPr>
          <a:xfrm>
            <a:off x="837723" y="604293"/>
            <a:ext cx="6396405" cy="769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latin typeface="Century Gothic" panose="020B0502020202020204" pitchFamily="34" charset="0"/>
              </a:rPr>
              <a:t>Zeiten </a:t>
            </a:r>
          </a:p>
        </p:txBody>
      </p:sp>
    </p:spTree>
    <p:extLst>
      <p:ext uri="{BB962C8B-B14F-4D97-AF65-F5344CB8AC3E}">
        <p14:creationId xmlns:p14="http://schemas.microsoft.com/office/powerpoint/2010/main" val="2756771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 2" descr="KINGSTON:TaFF Holding:Logo_Lilly&amp;Oli:entwufC.pdf">
            <a:extLst>
              <a:ext uri="{FF2B5EF4-FFF2-40B4-BE49-F238E27FC236}">
                <a16:creationId xmlns:a16="http://schemas.microsoft.com/office/drawing/2014/main" id="{0AE56C01-5CC6-3047-A862-BD5CB897A1D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1" r="26546" b="51376"/>
          <a:stretch/>
        </p:blipFill>
        <p:spPr bwMode="auto">
          <a:xfrm>
            <a:off x="9560126" y="314540"/>
            <a:ext cx="2631873" cy="11803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C7292F-4EDF-7846-8A14-B88B17D79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589" y="2104710"/>
            <a:ext cx="9984519" cy="3423005"/>
          </a:xfrm>
        </p:spPr>
        <p:txBody>
          <a:bodyPr/>
          <a:lstStyle/>
          <a:p>
            <a:r>
              <a:rPr lang="de-DE" dirty="0">
                <a:latin typeface="Century Gothic" panose="020B0502020202020204" pitchFamily="34" charset="0"/>
              </a:rPr>
              <a:t>08.30h Morgenkreis</a:t>
            </a:r>
          </a:p>
          <a:p>
            <a:r>
              <a:rPr lang="de-DE" dirty="0">
                <a:latin typeface="Century Gothic" panose="020B0502020202020204" pitchFamily="34" charset="0"/>
              </a:rPr>
              <a:t>09.00h Freies Spiel/Aktivität</a:t>
            </a:r>
          </a:p>
          <a:p>
            <a:r>
              <a:rPr lang="de-DE" dirty="0">
                <a:latin typeface="Century Gothic" panose="020B0502020202020204" pitchFamily="34" charset="0"/>
              </a:rPr>
              <a:t>09.30h </a:t>
            </a:r>
            <a:r>
              <a:rPr lang="de-DE" dirty="0" err="1">
                <a:latin typeface="Century Gothic" panose="020B0502020202020204" pitchFamily="34" charset="0"/>
              </a:rPr>
              <a:t>Z`nüni</a:t>
            </a:r>
            <a:r>
              <a:rPr lang="de-DE" dirty="0">
                <a:latin typeface="Century Gothic" panose="020B0502020202020204" pitchFamily="34" charset="0"/>
              </a:rPr>
              <a:t> </a:t>
            </a:r>
          </a:p>
          <a:p>
            <a:r>
              <a:rPr lang="de-DE" dirty="0">
                <a:latin typeface="Century Gothic" panose="020B0502020202020204" pitchFamily="34" charset="0"/>
              </a:rPr>
              <a:t>10.00h Freies Spiel/Aktivität</a:t>
            </a:r>
          </a:p>
          <a:p>
            <a:r>
              <a:rPr lang="de-DE" dirty="0">
                <a:latin typeface="Century Gothic" panose="020B0502020202020204" pitchFamily="34" charset="0"/>
              </a:rPr>
              <a:t>10.30h Aufräumen/ Abschlusskreis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C6C7494-2FA3-BA4D-A67A-0FE1FC9C3F2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1408803" y="6260168"/>
            <a:ext cx="1433824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9F0E6D8-66B3-834C-801B-CEE9B1D11C6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0" y="6251061"/>
            <a:ext cx="1458346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B8CD234-E148-464E-89EC-DD3279B275A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5013396" y="6247079"/>
            <a:ext cx="1046578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155B749-476F-3F4F-B332-CFDDAB0F833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2819274" y="6237382"/>
            <a:ext cx="1134227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F6FBE57-FB1F-664E-B3D5-695E9C941C2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3908797" y="6237383"/>
            <a:ext cx="1134227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11B09090-C696-0548-8BB9-E1A04D40A47A}"/>
              </a:ext>
            </a:extLst>
          </p:cNvPr>
          <p:cNvPicPr/>
          <p:nvPr/>
        </p:nvPicPr>
        <p:blipFill>
          <a:blip r:embed="rId4" r:link="rId5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8" r="70" b="4041"/>
          <a:stretch>
            <a:fillRect/>
          </a:stretch>
        </p:blipFill>
        <p:spPr bwMode="auto">
          <a:xfrm>
            <a:off x="0" y="6626088"/>
            <a:ext cx="12192000" cy="25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D069AE21-8AFE-8D46-ACFF-DFD647C9B99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6059974" y="6247078"/>
            <a:ext cx="1412094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3AA51EBD-B63F-8245-B53A-0DB67656904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7412022" y="6237382"/>
            <a:ext cx="1394030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6A72C994-E6B6-E146-B068-34677B8C187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8729791" y="6237382"/>
            <a:ext cx="1335083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3312BFFF-F900-3640-9886-0E095486FC0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9987578" y="6276700"/>
            <a:ext cx="1066633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9DAFD809-B1E0-A64D-9F27-E41576A5D78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11038234" y="6265130"/>
            <a:ext cx="1153765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0638347B-10F1-F64C-A352-08A77D0C4722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5" t="20567" r="64004" b="51586"/>
          <a:stretch/>
        </p:blipFill>
        <p:spPr bwMode="auto">
          <a:xfrm>
            <a:off x="10344048" y="5104160"/>
            <a:ext cx="1542963" cy="17658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383E11D-1B84-5445-B7DE-D84FE54A03F8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1" t="15512" r="55287" b="48415"/>
          <a:stretch/>
        </p:blipFill>
        <p:spPr bwMode="auto">
          <a:xfrm flipH="1">
            <a:off x="1253892" y="5139484"/>
            <a:ext cx="1270623" cy="17658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60A577DB-6905-4C49-8E8D-90FBD1E4082F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1" t="31310" r="42795" b="54372"/>
          <a:stretch/>
        </p:blipFill>
        <p:spPr bwMode="auto">
          <a:xfrm>
            <a:off x="294731" y="5708194"/>
            <a:ext cx="1030779" cy="9773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A217FCA6-4E37-491B-CC06-FEA3BBE34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</a:t>
            </a:r>
          </a:p>
        </p:txBody>
      </p:sp>
    </p:spTree>
    <p:extLst>
      <p:ext uri="{BB962C8B-B14F-4D97-AF65-F5344CB8AC3E}">
        <p14:creationId xmlns:p14="http://schemas.microsoft.com/office/powerpoint/2010/main" val="2685392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C7292F-4EDF-7846-8A14-B88B17D79A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226674" cy="4351338"/>
          </a:xfrm>
        </p:spPr>
        <p:txBody>
          <a:bodyPr/>
          <a:lstStyle/>
          <a:p>
            <a:r>
              <a:rPr lang="de-DE" dirty="0">
                <a:latin typeface="Century Gothic" panose="020B0502020202020204" pitchFamily="34" charset="0"/>
              </a:rPr>
              <a:t>Spielerisch die Sprache kennenlernen</a:t>
            </a:r>
          </a:p>
          <a:p>
            <a:r>
              <a:rPr lang="de-DE" dirty="0">
                <a:latin typeface="Century Gothic" panose="020B0502020202020204" pitchFamily="34" charset="0"/>
              </a:rPr>
              <a:t>Umgang mit anderen Kindern erleben</a:t>
            </a:r>
          </a:p>
          <a:p>
            <a:r>
              <a:rPr lang="de-DE" dirty="0">
                <a:latin typeface="Century Gothic" panose="020B0502020202020204" pitchFamily="34" charset="0"/>
              </a:rPr>
              <a:t>Neue Welten entdecken</a:t>
            </a:r>
          </a:p>
          <a:p>
            <a:r>
              <a:rPr lang="de-DE" dirty="0">
                <a:latin typeface="Century Gothic" panose="020B0502020202020204" pitchFamily="34" charset="0"/>
              </a:rPr>
              <a:t>Singen, basteln, Rituale kennenlernen</a:t>
            </a:r>
          </a:p>
          <a:p>
            <a:r>
              <a:rPr lang="de-DE" dirty="0">
                <a:latin typeface="Century Gothic" panose="020B0502020202020204" pitchFamily="34" charset="0"/>
              </a:rPr>
              <a:t>Erste Schritte in der Ablösung von zu Hause</a:t>
            </a:r>
          </a:p>
          <a:p>
            <a:r>
              <a:rPr lang="de-DE" dirty="0">
                <a:latin typeface="Century Gothic" panose="020B0502020202020204" pitchFamily="34" charset="0"/>
              </a:rPr>
              <a:t>Vorstufe von Kindergarten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C6C7494-2FA3-BA4D-A67A-0FE1FC9C3F2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1408803" y="6260168"/>
            <a:ext cx="1433824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9F0E6D8-66B3-834C-801B-CEE9B1D11C6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0" y="6251061"/>
            <a:ext cx="1458346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B8CD234-E148-464E-89EC-DD3279B275A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5013396" y="6247079"/>
            <a:ext cx="1046578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155B749-476F-3F4F-B332-CFDDAB0F833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2819274" y="6237382"/>
            <a:ext cx="1134227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F6FBE57-FB1F-664E-B3D5-695E9C941C2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3908797" y="6237383"/>
            <a:ext cx="1134227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11B09090-C696-0548-8BB9-E1A04D40A47A}"/>
              </a:ext>
            </a:extLst>
          </p:cNvPr>
          <p:cNvPicPr/>
          <p:nvPr/>
        </p:nvPicPr>
        <p:blipFill>
          <a:blip r:embed="rId3" r:link="rId4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8" r="70" b="4041"/>
          <a:stretch>
            <a:fillRect/>
          </a:stretch>
        </p:blipFill>
        <p:spPr bwMode="auto">
          <a:xfrm>
            <a:off x="0" y="6626088"/>
            <a:ext cx="12192000" cy="25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D069AE21-8AFE-8D46-ACFF-DFD647C9B99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6059974" y="6247078"/>
            <a:ext cx="1412094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3AA51EBD-B63F-8245-B53A-0DB67656904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7412022" y="6237382"/>
            <a:ext cx="1394030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6A72C994-E6B6-E146-B068-34677B8C187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8729791" y="6237382"/>
            <a:ext cx="1335083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3312BFFF-F900-3640-9886-0E095486FC0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9987578" y="6276700"/>
            <a:ext cx="1066633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9DAFD809-B1E0-A64D-9F27-E41576A5D78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11038234" y="6265130"/>
            <a:ext cx="1153765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0638347B-10F1-F64C-A352-08A77D0C4722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5" t="20567" r="64004" b="51586"/>
          <a:stretch/>
        </p:blipFill>
        <p:spPr bwMode="auto">
          <a:xfrm>
            <a:off x="10344048" y="5104160"/>
            <a:ext cx="1542963" cy="17658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383E11D-1B84-5445-B7DE-D84FE54A03F8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1" t="15512" r="55287" b="48415"/>
          <a:stretch/>
        </p:blipFill>
        <p:spPr bwMode="auto">
          <a:xfrm flipH="1">
            <a:off x="1253892" y="5139484"/>
            <a:ext cx="1270623" cy="17658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Bild 2" descr="KINGSTON:TaFF Holding:Logo_Lilly&amp;Oli:entwufC.pdf">
            <a:extLst>
              <a:ext uri="{FF2B5EF4-FFF2-40B4-BE49-F238E27FC236}">
                <a16:creationId xmlns:a16="http://schemas.microsoft.com/office/drawing/2014/main" id="{0AE56C01-5CC6-3047-A862-BD5CB897A1D2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1" r="26546" b="51376"/>
          <a:stretch/>
        </p:blipFill>
        <p:spPr bwMode="auto">
          <a:xfrm>
            <a:off x="8363498" y="457770"/>
            <a:ext cx="2631873" cy="11803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60A577DB-6905-4C49-8E8D-90FBD1E4082F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1" t="31310" r="42795" b="54372"/>
          <a:stretch/>
        </p:blipFill>
        <p:spPr bwMode="auto">
          <a:xfrm>
            <a:off x="294731" y="5708194"/>
            <a:ext cx="1030779" cy="9773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el 4">
            <a:extLst>
              <a:ext uri="{FF2B5EF4-FFF2-40B4-BE49-F238E27FC236}">
                <a16:creationId xmlns:a16="http://schemas.microsoft.com/office/drawing/2014/main" id="{6417F7B6-EFEB-42F8-A529-203704336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 Spielgruppe</a:t>
            </a:r>
          </a:p>
        </p:txBody>
      </p:sp>
    </p:spTree>
    <p:extLst>
      <p:ext uri="{BB962C8B-B14F-4D97-AF65-F5344CB8AC3E}">
        <p14:creationId xmlns:p14="http://schemas.microsoft.com/office/powerpoint/2010/main" val="1863975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BEDDE145-9F0B-0149-87F5-5FF3BAEC2CC1}"/>
              </a:ext>
            </a:extLst>
          </p:cNvPr>
          <p:cNvPicPr/>
          <p:nvPr/>
        </p:nvPicPr>
        <p:blipFill>
          <a:blip r:embed="rId2" r:link="rId3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8" r="70" b="4041"/>
          <a:stretch>
            <a:fillRect/>
          </a:stretch>
        </p:blipFill>
        <p:spPr bwMode="auto">
          <a:xfrm>
            <a:off x="0" y="6612835"/>
            <a:ext cx="12192000" cy="265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EFFC3B0-D1E5-164F-9981-11D25BD8510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1241099" y="6240585"/>
            <a:ext cx="1687884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42A7773-801F-A249-B5D7-E4E48BCF485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0" y="6227576"/>
            <a:ext cx="1294360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3AAE7EF-44B2-804C-B13B-AFBBC88FFFE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2875722" y="6227575"/>
            <a:ext cx="1687883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A565DC-24DA-9F4E-8231-544B67E9685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4457084" y="6253595"/>
            <a:ext cx="1687883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9053902-014C-8D4B-B553-228440D6182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6144967" y="6268747"/>
            <a:ext cx="1294360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1B9E534-E8BF-2140-8764-7B8910F08A5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7332806" y="6241147"/>
            <a:ext cx="1443983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10FD0DE-CA66-6946-93DF-6EE5280DB89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8776788" y="6253595"/>
            <a:ext cx="1431739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D8E29F0-B07E-D643-B8A4-AAB18A2FF94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10208527" y="6241146"/>
            <a:ext cx="1661223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5779E8D-E61B-A843-9DBF-6F5C1114DD4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11789889" y="6227574"/>
            <a:ext cx="417713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0D62D01-2EB7-D14C-A0B0-03AF60104E2E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1" t="31310" r="42795" b="54372"/>
          <a:stretch/>
        </p:blipFill>
        <p:spPr bwMode="auto">
          <a:xfrm>
            <a:off x="5854535" y="5654966"/>
            <a:ext cx="1144736" cy="1090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EB126D0-9BA5-834F-96B0-D93FA538E90A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8" t="15512" r="55287" b="48415"/>
          <a:stretch/>
        </p:blipFill>
        <p:spPr bwMode="auto">
          <a:xfrm flipH="1">
            <a:off x="11271046" y="5165441"/>
            <a:ext cx="856266" cy="17240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D7EC69-9818-F206-357B-0446956DB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Century Gothic" panose="020B0502020202020204" pitchFamily="34" charset="0"/>
              </a:rPr>
              <a:t>Alle Kinder werden gleich behandelt </a:t>
            </a:r>
          </a:p>
          <a:p>
            <a:r>
              <a:rPr lang="de-DE" dirty="0">
                <a:latin typeface="Century Gothic" panose="020B0502020202020204" pitchFamily="34" charset="0"/>
              </a:rPr>
              <a:t>Die Sprache spielerisch kennenlernen</a:t>
            </a:r>
          </a:p>
          <a:p>
            <a:r>
              <a:rPr lang="de-DE" dirty="0" err="1">
                <a:latin typeface="Century Gothic" panose="020B0502020202020204" pitchFamily="34" charset="0"/>
              </a:rPr>
              <a:t>Massgeschneiderte</a:t>
            </a:r>
            <a:r>
              <a:rPr lang="de-DE" dirty="0">
                <a:latin typeface="Century Gothic" panose="020B0502020202020204" pitchFamily="34" charset="0"/>
              </a:rPr>
              <a:t> Aktivitäten</a:t>
            </a:r>
          </a:p>
          <a:p>
            <a:r>
              <a:rPr lang="de-DE" dirty="0">
                <a:latin typeface="Century Gothic" panose="020B0502020202020204" pitchFamily="34" charset="0"/>
              </a:rPr>
              <a:t> Über verschiedene Materialien das Sprachverständnis erweitern</a:t>
            </a:r>
          </a:p>
          <a:p>
            <a:r>
              <a:rPr lang="de-DE" dirty="0">
                <a:latin typeface="Century Gothic" panose="020B0502020202020204" pitchFamily="34" charset="0"/>
              </a:rPr>
              <a:t>Geschichten hören, Lieder singen, Rituale und einfach spielen</a:t>
            </a:r>
          </a:p>
        </p:txBody>
      </p:sp>
      <p:sp>
        <p:nvSpPr>
          <p:cNvPr id="2" name="Titel 4">
            <a:extLst>
              <a:ext uri="{FF2B5EF4-FFF2-40B4-BE49-F238E27FC236}">
                <a16:creationId xmlns:a16="http://schemas.microsoft.com/office/drawing/2014/main" id="{C6E19C47-8D9C-B6DB-7D49-F8233B84D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Frühe Sprachförderung</a:t>
            </a:r>
          </a:p>
        </p:txBody>
      </p:sp>
    </p:spTree>
    <p:extLst>
      <p:ext uri="{BB962C8B-B14F-4D97-AF65-F5344CB8AC3E}">
        <p14:creationId xmlns:p14="http://schemas.microsoft.com/office/powerpoint/2010/main" val="3514662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CBAE4D-2D41-9049-AAA2-799392C8E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09" y="2021866"/>
            <a:ext cx="8812106" cy="3318563"/>
          </a:xfrm>
        </p:spPr>
        <p:txBody>
          <a:bodyPr>
            <a:norm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Mit Claudia </a:t>
            </a:r>
            <a:r>
              <a:rPr lang="de-DE" dirty="0" err="1">
                <a:latin typeface="Century Gothic" panose="020B0502020202020204" pitchFamily="34" charset="0"/>
              </a:rPr>
              <a:t>Schai</a:t>
            </a:r>
            <a:r>
              <a:rPr lang="de-DE" dirty="0">
                <a:latin typeface="Century Gothic" panose="020B0502020202020204" pitchFamily="34" charset="0"/>
              </a:rPr>
              <a:t> Kontakt aufnehmen oder mit Julia </a:t>
            </a:r>
            <a:r>
              <a:rPr lang="de-DE" dirty="0" err="1">
                <a:latin typeface="Century Gothic" panose="020B0502020202020204" pitchFamily="34" charset="0"/>
              </a:rPr>
              <a:t>Wüller</a:t>
            </a:r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Anmeldung auf der Webseite der </a:t>
            </a:r>
            <a:r>
              <a:rPr lang="de-DE" dirty="0" err="1">
                <a:latin typeface="Century Gothic" panose="020B0502020202020204" pitchFamily="34" charset="0"/>
              </a:rPr>
              <a:t>TaFF</a:t>
            </a:r>
            <a:r>
              <a:rPr lang="de-DE" dirty="0">
                <a:latin typeface="Century Gothic" panose="020B0502020202020204" pitchFamily="34" charset="0"/>
              </a:rPr>
              <a:t> (</a:t>
            </a:r>
            <a:r>
              <a:rPr lang="de-DE" dirty="0">
                <a:latin typeface="Century Gothic" panose="020B0502020202020204" pitchFamily="34" charset="0"/>
                <a:hlinkClick r:id="rId2"/>
              </a:rPr>
              <a:t>www.taff-schweiz.ch</a:t>
            </a:r>
            <a:r>
              <a:rPr lang="de-DE" dirty="0">
                <a:latin typeface="Century Gothic" panose="020B0502020202020204" pitchFamily="34" charset="0"/>
              </a:rPr>
              <a:t>) Anmeldung </a:t>
            </a:r>
            <a:r>
              <a:rPr lang="de-DE" dirty="0">
                <a:latin typeface="Century Gothic" panose="020B0502020202020204" pitchFamily="34" charset="0"/>
                <a:sym typeface="Wingdings" pitchFamily="2" charset="2"/>
              </a:rPr>
              <a:t> Spielgruppe</a:t>
            </a:r>
          </a:p>
          <a:p>
            <a:r>
              <a:rPr lang="de-DE" dirty="0">
                <a:latin typeface="Century Gothic" panose="020B0502020202020204" pitchFamily="34" charset="0"/>
                <a:sym typeface="Wingdings" pitchFamily="2" charset="2"/>
              </a:rPr>
              <a:t>Anmeldung an </a:t>
            </a:r>
            <a:r>
              <a:rPr lang="de-DE" dirty="0" err="1">
                <a:latin typeface="Century Gothic" panose="020B0502020202020204" pitchFamily="34" charset="0"/>
                <a:sym typeface="Wingdings" pitchFamily="2" charset="2"/>
              </a:rPr>
              <a:t>TaFF</a:t>
            </a:r>
            <a:r>
              <a:rPr lang="de-DE" dirty="0">
                <a:latin typeface="Century Gothic" panose="020B0502020202020204" pitchFamily="34" charset="0"/>
                <a:sym typeface="Wingdings" pitchFamily="2" charset="2"/>
              </a:rPr>
              <a:t> Weggis senden </a:t>
            </a:r>
          </a:p>
          <a:p>
            <a:r>
              <a:rPr lang="de-DE" dirty="0">
                <a:latin typeface="Century Gothic" panose="020B0502020202020204" pitchFamily="34" charset="0"/>
              </a:rPr>
              <a:t>Bestätigung durch Claudia </a:t>
            </a:r>
            <a:r>
              <a:rPr lang="de-DE" dirty="0" err="1">
                <a:latin typeface="Century Gothic" panose="020B0502020202020204" pitchFamily="34" charset="0"/>
              </a:rPr>
              <a:t>Schai</a:t>
            </a:r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4A4F307-612B-EE4C-AAC1-A44920B5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09" y="790659"/>
            <a:ext cx="8785029" cy="899901"/>
          </a:xfrm>
        </p:spPr>
        <p:txBody>
          <a:bodyPr/>
          <a:lstStyle/>
          <a:p>
            <a:r>
              <a:rPr lang="de-DE" dirty="0"/>
              <a:t>Anmeldung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33356AD-4B9F-F144-9C9C-A9960CC702EB}"/>
              </a:ext>
            </a:extLst>
          </p:cNvPr>
          <p:cNvSpPr txBox="1"/>
          <p:nvPr/>
        </p:nvSpPr>
        <p:spPr>
          <a:xfrm>
            <a:off x="2930769" y="2836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E7D24A3-2940-404C-96EF-16BDE52D6ACB}"/>
              </a:ext>
            </a:extLst>
          </p:cNvPr>
          <p:cNvPicPr/>
          <p:nvPr/>
        </p:nvPicPr>
        <p:blipFill>
          <a:blip r:embed="rId3" r:link="rId4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8" r="70" b="4041"/>
          <a:stretch>
            <a:fillRect/>
          </a:stretch>
        </p:blipFill>
        <p:spPr bwMode="auto">
          <a:xfrm>
            <a:off x="0" y="6680200"/>
            <a:ext cx="12192000" cy="1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2FEE139-10EE-214B-B240-F1A835449EB8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0" y="6318885"/>
            <a:ext cx="1313180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EF7D7D8-D2BD-0142-8948-40D4B7D763EE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1193710" y="6318885"/>
            <a:ext cx="2137410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E9D3557-E9A3-E54A-A414-2B4508A18C68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3331120" y="6318885"/>
            <a:ext cx="1313180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0B55F09-ED1F-444A-88CF-6792C23EE06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4568120" y="6308010"/>
            <a:ext cx="1908810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9D958A2-68FE-A94D-8334-81C0ACA25BF3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6461080" y="6308009"/>
            <a:ext cx="1313180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2C6B424-5F22-2F4F-9917-49C96AAADE53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7713930" y="6308008"/>
            <a:ext cx="2035810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7EEB638-E18C-4042-A3B9-1666DC66912E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>
            <a:off x="9749740" y="6308007"/>
            <a:ext cx="1313180" cy="447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BB4BDC0-424D-9B4A-96EB-E76548964698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3" t="38900" r="3469" b="53271"/>
          <a:stretch/>
        </p:blipFill>
        <p:spPr bwMode="auto">
          <a:xfrm flipH="1">
            <a:off x="11033135" y="6305581"/>
            <a:ext cx="1158865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EFE56DD-5F84-AB42-B414-A5CC29FD8C28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r="80997" b="50938"/>
          <a:stretch/>
        </p:blipFill>
        <p:spPr bwMode="auto">
          <a:xfrm>
            <a:off x="156728" y="4533900"/>
            <a:ext cx="1357612" cy="2324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Bild 2" descr="KINGSTON:TaFF Holding:Logo_Lilly&amp;Oli:entwufC.pdf">
            <a:extLst>
              <a:ext uri="{FF2B5EF4-FFF2-40B4-BE49-F238E27FC236}">
                <a16:creationId xmlns:a16="http://schemas.microsoft.com/office/drawing/2014/main" id="{0AE56C01-5CC6-3047-A862-BD5CB897A1D2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1" r="26546" b="51376"/>
          <a:stretch/>
        </p:blipFill>
        <p:spPr bwMode="auto">
          <a:xfrm>
            <a:off x="9605438" y="416732"/>
            <a:ext cx="2323466" cy="1210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Bild 2" descr="KINGSTON:TaFF Holding:Logo_Lilly&amp;Oli:entwufC.pdf">
            <a:extLst>
              <a:ext uri="{FF2B5EF4-FFF2-40B4-BE49-F238E27FC236}">
                <a16:creationId xmlns:a16="http://schemas.microsoft.com/office/drawing/2014/main" id="{0AE56C01-5CC6-3047-A862-BD5CB897A1D2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89" t="1" b="43895"/>
          <a:stretch/>
        </p:blipFill>
        <p:spPr bwMode="auto">
          <a:xfrm>
            <a:off x="9991992" y="2651513"/>
            <a:ext cx="1450708" cy="1210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B745566-03E2-F245-8917-0850483EB503}"/>
              </a:ext>
            </a:extLst>
          </p:cNvPr>
          <p:cNvSpPr/>
          <p:nvPr/>
        </p:nvSpPr>
        <p:spPr>
          <a:xfrm>
            <a:off x="10280967" y="3847267"/>
            <a:ext cx="914400" cy="95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751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AC048F4AF80641A3ABDD1D00A58717" ma:contentTypeVersion="16" ma:contentTypeDescription="Ein neues Dokument erstellen." ma:contentTypeScope="" ma:versionID="5a557411d3312caba8455e566f956db8">
  <xsd:schema xmlns:xsd="http://www.w3.org/2001/XMLSchema" xmlns:xs="http://www.w3.org/2001/XMLSchema" xmlns:p="http://schemas.microsoft.com/office/2006/metadata/properties" xmlns:ns2="d5f92d34-e2b4-49a5-b625-c84071983919" xmlns:ns3="ccf9fd5d-f889-41a8-aaad-fc09d81a2b98" targetNamespace="http://schemas.microsoft.com/office/2006/metadata/properties" ma:root="true" ma:fieldsID="370f9b0657fe87b60dd27ca127ba08b8" ns2:_="" ns3:_="">
    <xsd:import namespace="d5f92d34-e2b4-49a5-b625-c84071983919"/>
    <xsd:import namespace="ccf9fd5d-f889-41a8-aaad-fc09d81a2b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92d34-e2b4-49a5-b625-c840719839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markierungen" ma:readOnly="false" ma:fieldId="{5cf76f15-5ced-4ddc-b409-7134ff3c332f}" ma:taxonomyMulti="true" ma:sspId="e0335429-8e3f-49d7-a7f2-010973dcfc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f9fd5d-f889-41a8-aaad-fc09d81a2b9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ac95876-8639-4ddf-add8-92ef92925821}" ma:internalName="TaxCatchAll" ma:showField="CatchAllData" ma:web="ccf9fd5d-f889-41a8-aaad-fc09d81a2b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f92d34-e2b4-49a5-b625-c84071983919">
      <Terms xmlns="http://schemas.microsoft.com/office/infopath/2007/PartnerControls"/>
    </lcf76f155ced4ddcb4097134ff3c332f>
    <TaxCatchAll xmlns="ccf9fd5d-f889-41a8-aaad-fc09d81a2b98" xsi:nil="true"/>
  </documentManagement>
</p:properties>
</file>

<file path=customXml/itemProps1.xml><?xml version="1.0" encoding="utf-8"?>
<ds:datastoreItem xmlns:ds="http://schemas.openxmlformats.org/officeDocument/2006/customXml" ds:itemID="{2E7C748A-5D0E-407E-AEA2-65EEE12FB0B2}"/>
</file>

<file path=customXml/itemProps2.xml><?xml version="1.0" encoding="utf-8"?>
<ds:datastoreItem xmlns:ds="http://schemas.openxmlformats.org/officeDocument/2006/customXml" ds:itemID="{68F568A0-B5EB-4461-A266-DB08C1316B28}"/>
</file>

<file path=customXml/itemProps3.xml><?xml version="1.0" encoding="utf-8"?>
<ds:datastoreItem xmlns:ds="http://schemas.openxmlformats.org/officeDocument/2006/customXml" ds:itemID="{1BDB93E6-67ED-4DC5-B9D2-9A968A1B005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Breitbild</PresentationFormat>
  <Paragraphs>57</Paragraphs>
  <Slides>9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</vt:lpstr>
      <vt:lpstr>Spielgruppe Sunnestrahl</vt:lpstr>
      <vt:lpstr>Agenda</vt:lpstr>
      <vt:lpstr>PowerPoint-Präsentation</vt:lpstr>
      <vt:lpstr>Räumlichkeiten</vt:lpstr>
      <vt:lpstr> </vt:lpstr>
      <vt:lpstr>Ablauf</vt:lpstr>
      <vt:lpstr>Allgemein Spielgruppe</vt:lpstr>
      <vt:lpstr>Frühe Sprachförderung</vt:lpstr>
      <vt:lpstr>Anmeldung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meine Ressourcen &amp; Tagesplanung in der Kita</dc:title>
  <dc:creator>Julia Weller</dc:creator>
  <cp:lastModifiedBy>TaFF Schweiz ¦ Nadine Schnarwiler</cp:lastModifiedBy>
  <cp:revision>89</cp:revision>
  <dcterms:created xsi:type="dcterms:W3CDTF">2021-07-02T12:35:07Z</dcterms:created>
  <dcterms:modified xsi:type="dcterms:W3CDTF">2024-10-31T15:04:31Z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0x010100E4AC048F4AF80641A3ABDD1D00A58717</vt:lpwstr>
  </property>
</Properties>
</file>